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0"/>
  </p:notesMasterIdLst>
  <p:handoutMasterIdLst>
    <p:handoutMasterId r:id="rId21"/>
  </p:handoutMasterIdLst>
  <p:sldIdLst>
    <p:sldId id="398" r:id="rId2"/>
    <p:sldId id="341" r:id="rId3"/>
    <p:sldId id="360" r:id="rId4"/>
    <p:sldId id="361" r:id="rId5"/>
    <p:sldId id="364" r:id="rId6"/>
    <p:sldId id="399" r:id="rId7"/>
    <p:sldId id="366" r:id="rId8"/>
    <p:sldId id="368" r:id="rId9"/>
    <p:sldId id="369" r:id="rId10"/>
    <p:sldId id="371" r:id="rId11"/>
    <p:sldId id="377" r:id="rId12"/>
    <p:sldId id="365" r:id="rId13"/>
    <p:sldId id="400" r:id="rId14"/>
    <p:sldId id="372" r:id="rId15"/>
    <p:sldId id="379" r:id="rId16"/>
    <p:sldId id="401" r:id="rId17"/>
    <p:sldId id="402" r:id="rId18"/>
    <p:sldId id="403" r:id="rId19"/>
  </p:sldIdLst>
  <p:sldSz cx="12192000" cy="6858000"/>
  <p:notesSz cx="10020300" cy="6888163"/>
  <p:defaultTextStyle>
    <a:defPPr>
      <a:defRPr lang="ru-RU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684531C-7A99-4895-82B2-9AC6E6F7F9DC}">
          <p14:sldIdLst>
            <p14:sldId id="398"/>
            <p14:sldId id="341"/>
            <p14:sldId id="360"/>
            <p14:sldId id="361"/>
            <p14:sldId id="364"/>
            <p14:sldId id="399"/>
            <p14:sldId id="366"/>
            <p14:sldId id="368"/>
            <p14:sldId id="369"/>
            <p14:sldId id="371"/>
            <p14:sldId id="377"/>
            <p14:sldId id="365"/>
            <p14:sldId id="400"/>
            <p14:sldId id="372"/>
            <p14:sldId id="379"/>
            <p14:sldId id="401"/>
            <p14:sldId id="402"/>
            <p14:sldId id="40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81"/>
    <a:srgbClr val="FF99FF"/>
    <a:srgbClr val="CC66FF"/>
    <a:srgbClr val="CC00CC"/>
    <a:srgbClr val="660066"/>
    <a:srgbClr val="CC99FF"/>
    <a:srgbClr val="66003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431" autoAdjust="0"/>
  </p:normalViewPr>
  <p:slideViewPr>
    <p:cSldViewPr snapToGrid="0">
      <p:cViewPr>
        <p:scale>
          <a:sx n="73" d="100"/>
          <a:sy n="73" d="100"/>
        </p:scale>
        <p:origin x="-926" y="-226"/>
      </p:cViewPr>
      <p:guideLst>
        <p:guide orient="horz" pos="2160"/>
        <p:guide pos="384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1;&#1080;&#1089;&#1090;%20Microsoft%20Exce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Лист3!$B$3786:$B$3805</c:f>
              <c:strCache>
                <c:ptCount val="20"/>
                <c:pt idx="0">
                  <c:v>г.Кызыл</c:v>
                </c:pt>
                <c:pt idx="1">
                  <c:v>г.Ак-Довурак</c:v>
                </c:pt>
                <c:pt idx="2">
                  <c:v>Бай-Тайгинский</c:v>
                </c:pt>
                <c:pt idx="3">
                  <c:v>Барун-Хемчикский</c:v>
                </c:pt>
                <c:pt idx="4">
                  <c:v>Дзун-Хемчикский</c:v>
                </c:pt>
                <c:pt idx="5">
                  <c:v>Каа-Хемский</c:v>
                </c:pt>
                <c:pt idx="6">
                  <c:v>Кызылский</c:v>
                </c:pt>
                <c:pt idx="7">
                  <c:v>Монгун-Тайгинский</c:v>
                </c:pt>
                <c:pt idx="8">
                  <c:v>Овюрский</c:v>
                </c:pt>
                <c:pt idx="9">
                  <c:v>Пий-Хемский</c:v>
                </c:pt>
                <c:pt idx="10">
                  <c:v>Сут-Хольский</c:v>
                </c:pt>
                <c:pt idx="11">
                  <c:v>Тандынский</c:v>
                </c:pt>
                <c:pt idx="12">
                  <c:v>Тере-Хольский</c:v>
                </c:pt>
                <c:pt idx="13">
                  <c:v>Тес-Хемский</c:v>
                </c:pt>
                <c:pt idx="14">
                  <c:v>Тоджинский</c:v>
                </c:pt>
                <c:pt idx="15">
                  <c:v>Улуг-Хемский</c:v>
                </c:pt>
                <c:pt idx="16">
                  <c:v>Чаа-Хольский</c:v>
                </c:pt>
                <c:pt idx="17">
                  <c:v>Чеди-Хольский</c:v>
                </c:pt>
                <c:pt idx="18">
                  <c:v>Эрзинский</c:v>
                </c:pt>
                <c:pt idx="19">
                  <c:v>Рес.учреждения</c:v>
                </c:pt>
              </c:strCache>
            </c:strRef>
          </c:cat>
          <c:val>
            <c:numRef>
              <c:f>Лист3!$C$3786:$C$3805</c:f>
              <c:numCache>
                <c:formatCode>General</c:formatCode>
                <c:ptCount val="20"/>
                <c:pt idx="0">
                  <c:v>45</c:v>
                </c:pt>
                <c:pt idx="1">
                  <c:v>14</c:v>
                </c:pt>
                <c:pt idx="2">
                  <c:v>5</c:v>
                </c:pt>
                <c:pt idx="3">
                  <c:v>11</c:v>
                </c:pt>
                <c:pt idx="4">
                  <c:v>11</c:v>
                </c:pt>
                <c:pt idx="5">
                  <c:v>12</c:v>
                </c:pt>
                <c:pt idx="6">
                  <c:v>12</c:v>
                </c:pt>
                <c:pt idx="7">
                  <c:v>1</c:v>
                </c:pt>
                <c:pt idx="8">
                  <c:v>12</c:v>
                </c:pt>
                <c:pt idx="9">
                  <c:v>9</c:v>
                </c:pt>
                <c:pt idx="10">
                  <c:v>14</c:v>
                </c:pt>
                <c:pt idx="11">
                  <c:v>11</c:v>
                </c:pt>
                <c:pt idx="12">
                  <c:v>2</c:v>
                </c:pt>
                <c:pt idx="13">
                  <c:v>20</c:v>
                </c:pt>
                <c:pt idx="14">
                  <c:v>5</c:v>
                </c:pt>
                <c:pt idx="15">
                  <c:v>11</c:v>
                </c:pt>
                <c:pt idx="16">
                  <c:v>8</c:v>
                </c:pt>
                <c:pt idx="17">
                  <c:v>5</c:v>
                </c:pt>
                <c:pt idx="18">
                  <c:v>2</c:v>
                </c:pt>
                <c:pt idx="19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95-4090-B86F-A5F2A55E3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276544"/>
        <c:axId val="216523904"/>
      </c:barChart>
      <c:catAx>
        <c:axId val="17327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523904"/>
        <c:crosses val="autoZero"/>
        <c:auto val="1"/>
        <c:lblAlgn val="ctr"/>
        <c:lblOffset val="100"/>
        <c:noMultiLvlLbl val="0"/>
      </c:catAx>
      <c:valAx>
        <c:axId val="2165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27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130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852" y="0"/>
            <a:ext cx="4342130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E030345C-93A5-4B78-9AE6-6FDEB66AF6A7}" type="datetimeFigureOut">
              <a:rPr lang="ru-RU" smtClean="0"/>
              <a:pPr/>
              <a:t>28.03.2022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42560"/>
            <a:ext cx="4342130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852" y="6542560"/>
            <a:ext cx="4342130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D7AFEB8B-21D0-4D9D-B808-32823C621E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30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2130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852" y="1"/>
            <a:ext cx="4342130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5981A347-2FCB-41B4-B281-5161C82D7591}" type="datetimeFigureOut">
              <a:rPr lang="ru-RU" smtClean="0"/>
              <a:pPr/>
              <a:t>28.03.2022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0425"/>
            <a:ext cx="4130675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031" y="3314930"/>
            <a:ext cx="8016240" cy="2712215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2561"/>
            <a:ext cx="4342130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852" y="6542561"/>
            <a:ext cx="4342130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6902B07D-CC57-46AD-9F32-26695D0966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76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D5447-982D-4794-9745-68057DAAE1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04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07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843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30675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D5447-982D-4794-9745-68057DAAE1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04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з фоновых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B33CF0-B8D8-4C57-8A64-4C16D87BC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1" y="6221545"/>
            <a:ext cx="2370355" cy="446247"/>
          </a:xfrm>
          <a:prstGeom prst="rect">
            <a:avLst/>
          </a:prstGeom>
        </p:spPr>
      </p:pic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73E9B896-4071-4299-ABA6-1294979302F6}"/>
              </a:ext>
            </a:extLst>
          </p:cNvPr>
          <p:cNvSpPr txBox="1">
            <a:spLocks/>
          </p:cNvSpPr>
          <p:nvPr userDrawn="1"/>
        </p:nvSpPr>
        <p:spPr>
          <a:xfrm>
            <a:off x="10843851" y="6433943"/>
            <a:ext cx="1164207" cy="326623"/>
          </a:xfrm>
          <a:prstGeom prst="rect">
            <a:avLst/>
          </a:prstGeom>
        </p:spPr>
        <p:txBody>
          <a:bodyPr vert="horz" lIns="91428" tIns="45718" rIns="91428" bIns="45718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fld id="{6CA9F830-AB22-4816-AA96-B85E8087DFB6}" type="slidenum">
              <a:rPr lang="ru-RU" sz="1600" smtClean="0">
                <a:solidFill>
                  <a:prstClr val="white">
                    <a:lumMod val="50000"/>
                  </a:prstClr>
                </a:solidFill>
                <a:latin typeface="Arial "/>
                <a:ea typeface="Verdana" pitchFamily="34" charset="0"/>
              </a:rPr>
              <a:pPr marL="0" indent="0" algn="r">
                <a:buFont typeface="Arial" pitchFamily="34" charset="0"/>
                <a:buNone/>
              </a:pPr>
              <a:t>‹#›</a:t>
            </a:fld>
            <a:endParaRPr lang="ru-RU" sz="1500" dirty="0">
              <a:solidFill>
                <a:prstClr val="white">
                  <a:lumMod val="50000"/>
                </a:prst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06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28.03.2022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14" r:id="rId12"/>
    <p:sldLayoutId id="2147483715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sosh.edu22.info/images/sampledata/VR/Klassnim_rukovoditelam/2021-2022/287.pdf" TargetMode="External"/><Relationship Id="rId2" Type="http://schemas.openxmlformats.org/officeDocument/2006/relationships/hyperlink" Target="http://psosh.edu22.info/images/sampledata/VR/Klassnim_rukovoditelam/2021-2022/286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344" y="1345768"/>
            <a:ext cx="11809312" cy="4064431"/>
          </a:xfrm>
          <a:ln>
            <a:noFill/>
          </a:ln>
        </p:spPr>
        <p:txBody>
          <a:bodyPr>
            <a:noAutofit/>
          </a:bodyPr>
          <a:lstStyle/>
          <a:p>
            <a:endParaRPr lang="ru-RU" sz="4000" b="1" dirty="0" smtClean="0">
              <a:latin typeface="Century Gothic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entury Gothic" pitchFamily="34" charset="0"/>
              </a:rPr>
              <a:t>Введение обновленных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entury Gothic" pitchFamily="34" charset="0"/>
              </a:rPr>
              <a:t>ФГОС НОО и ООО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entury Gothic" pitchFamily="34" charset="0"/>
              </a:rPr>
              <a:t>в Республике Тыва</a:t>
            </a:r>
            <a:endParaRPr lang="ru-RU" sz="4000" b="1" i="1" dirty="0" smtClean="0">
              <a:ln w="10541" cmpd="sng">
                <a:noFill/>
                <a:prstDash val="solid"/>
              </a:ln>
              <a:solidFill>
                <a:srgbClr val="C00000"/>
              </a:solidFill>
              <a:latin typeface="Century Gothic" pitchFamily="34" charset="0"/>
              <a:cs typeface="Times New Roman" pitchFamily="18" charset="0"/>
            </a:endParaRPr>
          </a:p>
          <a:p>
            <a:endParaRPr lang="ru-RU" sz="4000" b="1" dirty="0" smtClean="0">
              <a:latin typeface="Century Gothic" pitchFamily="34" charset="0"/>
            </a:endParaRPr>
          </a:p>
          <a:p>
            <a:endParaRPr lang="ru-RU" sz="4000" b="1" dirty="0" smtClean="0">
              <a:latin typeface="Century Gothic" pitchFamily="34" charset="0"/>
            </a:endParaRPr>
          </a:p>
          <a:p>
            <a:endParaRPr lang="ru-RU" sz="4000" b="1" dirty="0" smtClean="0">
              <a:latin typeface="Century Gothic" pitchFamily="34" charset="0"/>
            </a:endParaRPr>
          </a:p>
          <a:p>
            <a:endParaRPr lang="ru-RU" sz="4000" b="1" dirty="0" smtClean="0">
              <a:latin typeface="Century Gothic" pitchFamily="34" charset="0"/>
            </a:endParaRPr>
          </a:p>
          <a:p>
            <a:endParaRPr lang="ru-RU" sz="4000" b="1" dirty="0" smtClean="0">
              <a:latin typeface="Century Gothic" pitchFamily="34" charset="0"/>
            </a:endParaRP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6700"/>
            <a:ext cx="12192000" cy="150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14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4"/>
    </mc:Choice>
    <mc:Fallback xmlns="">
      <p:transition spd="slow" advTm="24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1264" y="259080"/>
            <a:ext cx="10194036" cy="6385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ФИНАНСОВАЯ ГРАМОТНОСТЬ. </a:t>
            </a:r>
            <a:r>
              <a:rPr lang="ru-RU" dirty="0" smtClean="0">
                <a:solidFill>
                  <a:srgbClr val="002060"/>
                </a:solidFill>
              </a:rPr>
              <a:t>С младших классов школьники теперь начнут изучать финансовую грамотность. Министерство просвещения поясняет, что о введении нового предмета речь не идет, так как это повысит нагрузку на учащихся. Изучать финансовую грамотность школьники будут в рамках предметов «</a:t>
            </a:r>
            <a:r>
              <a:rPr lang="ru-RU" dirty="0" err="1" smtClean="0">
                <a:solidFill>
                  <a:srgbClr val="002060"/>
                </a:solidFill>
              </a:rPr>
              <a:t>Окружающиймир</a:t>
            </a:r>
            <a:r>
              <a:rPr lang="ru-RU" dirty="0" smtClean="0">
                <a:solidFill>
                  <a:srgbClr val="002060"/>
                </a:solidFill>
              </a:rPr>
              <a:t>», «Математика»,  «Обществознание», «Информатика», «География» и др.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ПАТРИОТИЧЕСКОЕ ВОСПИТАНИЕ </a:t>
            </a:r>
            <a:r>
              <a:rPr lang="ru-RU" dirty="0" smtClean="0">
                <a:solidFill>
                  <a:srgbClr val="002060"/>
                </a:solidFill>
              </a:rPr>
              <a:t>также включено в обновленные ФГОС, где акцент сделан на формирование российской гражданской идентичности. Что это значит? Когда девятиклассник завершает уровень образования, он должен быть готов выполнять свои гражданские обязанности, иметь системные знания о месте РФ в мире, её исторической роли, территориальной целостности.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106998"/>
            <a:ext cx="999744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Чтобы внедрить в работу новые ФГОС начального и основного общего образования необходимо: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3664" y="1158240"/>
            <a:ext cx="9997440" cy="48006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до 25 марта 2022 г. принять решение о переходе на обновленные ФГОС 2-4 и 6-9 классов;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Сформировать рабочую группу по переходу на новые ФГОС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Составить план («Дорожную карту») введения новых ФГОС: </a:t>
            </a:r>
          </a:p>
          <a:p>
            <a:pPr>
              <a:buNone/>
            </a:pPr>
            <a:r>
              <a:rPr lang="ru-RU" dirty="0" smtClean="0"/>
              <a:t>1) оценить кадровые и материальные ресурсы школы;</a:t>
            </a:r>
          </a:p>
          <a:p>
            <a:pPr>
              <a:buNone/>
            </a:pPr>
            <a:r>
              <a:rPr lang="ru-RU" dirty="0" smtClean="0"/>
              <a:t>2) собрать заявления родителей на изучение родного и второго иностранного языков; </a:t>
            </a:r>
          </a:p>
          <a:p>
            <a:pPr>
              <a:buNone/>
            </a:pPr>
            <a:r>
              <a:rPr lang="ru-RU" dirty="0" smtClean="0"/>
              <a:t>3) разработать проекты ООП; </a:t>
            </a:r>
          </a:p>
          <a:p>
            <a:pPr>
              <a:buNone/>
            </a:pPr>
            <a:r>
              <a:rPr lang="ru-RU" dirty="0" smtClean="0"/>
              <a:t>4) проверить и изменить локальные акты, разработать новые.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Закрепить задачи за ответственными работниками и установить контрольные сроки по каждому мероприятию.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5330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Подготовка педагогических работников ОО в внедрению ФГОС НОО и ФГОС ООО в Республике Тыва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15084" y="1028700"/>
            <a:ext cx="9997440" cy="48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обеспечить готовность педагогических работников к  реализации образовательных программ НОО и ООО в соответствии с ФГОС: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количество учителей-предметников составляет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5787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численность учителей, которые должны с 01.09.2022 года приступить к реализации обновленных ФГОС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2 339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учителей (40%). Из них по программам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начального общего образования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370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педагогов (6,4%), по программам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основного общего образования -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969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 (34%).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344" y="1345769"/>
            <a:ext cx="11809312" cy="3744416"/>
          </a:xfrm>
          <a:ln>
            <a:noFill/>
          </a:ln>
        </p:spPr>
        <p:txBody>
          <a:bodyPr>
            <a:noAutofit/>
          </a:bodyPr>
          <a:lstStyle/>
          <a:p>
            <a:endParaRPr lang="ru-RU" sz="800" b="1" dirty="0" smtClean="0">
              <a:solidFill>
                <a:srgbClr val="C00000"/>
              </a:solidFill>
            </a:endParaRPr>
          </a:p>
          <a:p>
            <a:endParaRPr lang="ru-RU" sz="800" b="1" dirty="0" smtClean="0">
              <a:solidFill>
                <a:srgbClr val="C00000"/>
              </a:solidFill>
            </a:endParaRPr>
          </a:p>
          <a:p>
            <a:endParaRPr lang="ru-RU" sz="800" b="1" dirty="0" smtClean="0">
              <a:solidFill>
                <a:srgbClr val="C00000"/>
              </a:solidFill>
            </a:endParaRPr>
          </a:p>
          <a:p>
            <a:endParaRPr lang="ru-RU" sz="800" b="1" dirty="0" smtClean="0">
              <a:solidFill>
                <a:srgbClr val="C00000"/>
              </a:solidFill>
            </a:endParaRPr>
          </a:p>
          <a:p>
            <a:endParaRPr lang="ru-RU" sz="800" b="1" dirty="0" smtClean="0">
              <a:solidFill>
                <a:srgbClr val="C00000"/>
              </a:solidFill>
            </a:endParaRPr>
          </a:p>
          <a:p>
            <a:endParaRPr lang="ru-RU" sz="800" b="1" dirty="0" smtClean="0">
              <a:solidFill>
                <a:srgbClr val="C00000"/>
              </a:solidFill>
            </a:endParaRPr>
          </a:p>
          <a:p>
            <a:endParaRPr lang="ru-RU" sz="800" b="1" dirty="0" smtClean="0">
              <a:solidFill>
                <a:srgbClr val="C00000"/>
              </a:solidFill>
            </a:endParaRPr>
          </a:p>
          <a:p>
            <a:endParaRPr lang="ru-RU" sz="800" b="1" dirty="0" smtClean="0">
              <a:solidFill>
                <a:srgbClr val="C00000"/>
              </a:solidFill>
            </a:endParaRPr>
          </a:p>
          <a:p>
            <a:r>
              <a:rPr lang="ru-RU" sz="10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sz="105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"/>
            <a:ext cx="12192000" cy="90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1140" y="705124"/>
          <a:ext cx="10370820" cy="596204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75585"/>
                <a:gridCol w="3672743"/>
                <a:gridCol w="1811825"/>
                <a:gridCol w="2592705"/>
                <a:gridCol w="1817962"/>
              </a:tblGrid>
              <a:tr h="3997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Наименование КПК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  <a:tr h="6461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«Методические аспекты внедрения обновленных ФГОС НОО»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24-25 января 2022г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Учителя начальных классов –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43, Специалист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управления образованием - 1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44 слушателя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  <a:tr h="8077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«Содержательные аспект подготовки учителей к введению обновленного ФГОС (предметная область - физика)»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14-15 февраля 2022 г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Учителя физики - 30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30 слушателей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  <a:tr h="8077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«Содержательные аспект подготовки учителей к введению обновленного ФГОС (предметная область - математика)»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17-18 февраля 2022 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Учителя математики - 30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30 слушателей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  <a:tr h="8077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«Содержательные аспект подготовки учителей к введению обновленного ФГОС (предметная область - информатика)»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21-22 февраля 2022г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Учителя информатики - 30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 слушателей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  <a:tr h="8077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«Инновационные подходы к организации учебного процесса в соответствии ФГОС ООО и введения обновленных ФГОС»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25 февраля – 01 марта 2022г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Учителя ИЗО-6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 слушателей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  <a:tr h="6461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«Организация учебного процесса в соответствии с введением обновленных ФГОС»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09-11 марта 2022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Учителя биологии – 12,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учителя химии – 13, учителя географии – 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30 слушателей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  <a:tr h="5050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«Современный урок иностранного языка в условиях реализации обновленных ФГОС»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09-11 марта 2022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Учителя иностранного языка - 48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48 слушателей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  <a:tr h="4082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 7 КПК,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218 слушателей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52" marR="542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4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4"/>
    </mc:Choice>
    <mc:Fallback xmlns="">
      <p:transition spd="slow" advTm="241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1764" y="183198"/>
            <a:ext cx="9997440" cy="2968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Прошли обучение на базе ТИРО и ПК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14525" y="617538"/>
          <a:ext cx="9996489" cy="909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721"/>
                <a:gridCol w="1110721"/>
                <a:gridCol w="1110721"/>
                <a:gridCol w="1110721"/>
                <a:gridCol w="1110721"/>
                <a:gridCol w="1110721"/>
                <a:gridCol w="1110721"/>
                <a:gridCol w="1110721"/>
                <a:gridCol w="111072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Учителя начальных классов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Учителя физики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Учителя математики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Учителя информатики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Учителя ИЗО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Учителя биологии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учителя химии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учителя географии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Учителя иностранного языка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905000" y="1775460"/>
          <a:ext cx="99441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16383" y="97536"/>
          <a:ext cx="10447020" cy="676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581"/>
                <a:gridCol w="802878"/>
                <a:gridCol w="949729"/>
                <a:gridCol w="979228"/>
                <a:gridCol w="920230"/>
                <a:gridCol w="949729"/>
                <a:gridCol w="949729"/>
                <a:gridCol w="949729"/>
                <a:gridCol w="949729"/>
                <a:gridCol w="949729"/>
                <a:gridCol w="949729"/>
              </a:tblGrid>
              <a:tr h="542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Кожууны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Учителя ИЗО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Учителя биологии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учителя химии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учителя географии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Учителя начальных классов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Учителя физики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Учителя математики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Учителя информатики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Учителя иностранного языка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г.Кызыл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г.Ак-Довурак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Бай-Тайгинский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Барун-Хемчикский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Дзун-Хемчикский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Каа-Хемский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Кызылский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Монгун-Тайгинский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Овюрский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Пий-Хемский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Сут-Хольский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Тандынский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Тере-Хольский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Тес-Хемский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Тоджинский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Улуг-Хемский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Чаа-Хольский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Чеди-Хольский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Эрзинский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Рес.учреждения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218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5330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Подготовка педагогических работников ОО в внедрению ФГОС НОО и ФГОС ООО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441132" y="1348740"/>
          <a:ext cx="4708208" cy="54360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71888"/>
                <a:gridCol w="1036320"/>
              </a:tblGrid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учителя начальных классов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русского языка и литературы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математики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биологии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географии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истории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английского языка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немецкого языка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 французского языка,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технологии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музыки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изобразительного искусства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 родного языка и родной литературы,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 информатики,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 ОБЖ, чел.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 физической культуры,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76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91640" y="955903"/>
            <a:ext cx="460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в Академии </a:t>
            </a:r>
            <a:r>
              <a:rPr lang="ru-RU" sz="1800" b="1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Минпросвещения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России</a:t>
            </a:r>
            <a:endParaRPr lang="ru-RU" sz="1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140" y="910183"/>
            <a:ext cx="460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в ГАОУ ДПО «ТИРО и ПК»</a:t>
            </a:r>
            <a:endParaRPr lang="ru-RU" sz="18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705600" y="1333498"/>
          <a:ext cx="4899660" cy="53873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49830"/>
                <a:gridCol w="2449830"/>
              </a:tblGrid>
              <a:tr h="513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Методисты муниципальной методической службы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22-23 марта – дистанционно, 24 марта -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очно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Каа-Хемский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Кызылский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Пий-ХемскийТоджинский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30-31 марта-дистанционно, 01 апреля - очно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п.г.т. Каа-Хем (площадка)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г.Ак-Довурак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Бай-Тайгинский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Барун-Хемчикский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13-14 апреля- дистанционно, 15 апреля- очно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 Ак-Довурак (площадка)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Монгун-Тайгинский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Овюрский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Дзун-Хемчикский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20-21 апреля- дистанционно, 22 апреля – очно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 Чадаан (площадка)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6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Сут-Хольский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Улуг-Хемский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Чаа-Хольский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Чеди-Хольский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27-28 апреля – дистанционно, 29 апреля – очно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 Шагонар (площадка)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г.Кызыл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Рес.учреждения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Тере-Хольский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03-04 мая- дистанционно,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05 мая – очно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Г. Кызыл (площадка)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6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Тандынский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Эрзинский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Тес-Хемский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11-12 мая –дистанционно, 13 мая –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очно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С. Самагалтай (площадка)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5026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Решение семинара-совещания</a:t>
            </a:r>
            <a:endParaRPr lang="ru-RU" sz="3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8760" y="800100"/>
            <a:ext cx="10402824" cy="5852160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ГАОУ ДПО «ТИРО и ПК» обеспечить: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1) своевременное исполнение плана-графика мероприятий введения обновленных ФГОС НОО и ООО;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2) разработать и внедрить систему мониторинга готовности ОО к введению обновленных ФГОС (</a:t>
            </a:r>
            <a:r>
              <a:rPr lang="ru-RU" i="1" dirty="0" smtClean="0">
                <a:solidFill>
                  <a:srgbClr val="002060"/>
                </a:solidFill>
              </a:rPr>
              <a:t>до 22 марта 2022 г.).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Рекомендовать руководителям муниципальных органов управления образованием</a:t>
            </a:r>
            <a:r>
              <a:rPr lang="ru-RU" i="1" dirty="0" smtClean="0">
                <a:solidFill>
                  <a:srgbClr val="002060"/>
                </a:solidFill>
              </a:rPr>
              <a:t>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до 25 марта 2022 г. принять решение о переходе на обновленные ФГОС 2-4 и 6-9 классов;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принять меры по обеспечению организованного введения обновленных ФГОС НОО И ООО в подведомственных Вам общеобразовательных организациях, для чего: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назначить ответственных лиц,  издать соответствующие нормативно-правовые акты (дорожные карты, приказы, локальные акты и т.п.);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обеспечить информирование родителей о введении обновленных ФГОС;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обеспечить своевременную разработку учебных планов, образовательных программ, графиков учебного процесса;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обеспечить обучение специалистов МОУО, педагогических и управленческих команд ОО;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организовать своевременное обеспечение образовательных организаций учебно-методическими пособиями и учебниками;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обеспечить проведение мониторинга готовности ОО к введению обновленных ФГОС.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Информацию по мониторингу готовности необходимо представлять в Министерство образования РТ не позднее 25 марта, 25 июня, 25 сентября, 25 декабря 2022 г.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2" t="42899" r="54890" b="42609"/>
          <a:stretch>
            <a:fillRect/>
          </a:stretch>
        </p:blipFill>
        <p:spPr bwMode="auto">
          <a:xfrm>
            <a:off x="10081690" y="1484313"/>
            <a:ext cx="17653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40450" r="84599" b="51958"/>
          <a:stretch>
            <a:fillRect/>
          </a:stretch>
        </p:blipFill>
        <p:spPr bwMode="auto">
          <a:xfrm>
            <a:off x="414867" y="3073408"/>
            <a:ext cx="74718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162078" y="3213100"/>
            <a:ext cx="9453033" cy="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4464051" y="3141677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6436787" y="3133729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2527303" y="3141677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8269819" y="3141677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3" y="354025"/>
            <a:ext cx="728135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Название 1"/>
          <p:cNvSpPr txBox="1">
            <a:spLocks/>
          </p:cNvSpPr>
          <p:nvPr/>
        </p:nvSpPr>
        <p:spPr bwMode="auto">
          <a:xfrm>
            <a:off x="1384300" y="300061"/>
            <a:ext cx="9906000" cy="4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alt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r>
              <a:rPr lang="en-US" alt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ОБЩЕГО ОБРАЗОВАНИЯ </a:t>
            </a:r>
            <a:r>
              <a:rPr lang="ru-RU" altLang="ru-RU" sz="2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60846" y="2197102"/>
            <a:ext cx="1680633" cy="469900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10-ку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666570" y="3741743"/>
            <a:ext cx="1642535" cy="633412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методических служб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78524" y="3744915"/>
            <a:ext cx="1769533" cy="1231900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Организационно-управленческие модели деятельности образовательных организаций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31179" y="3744915"/>
            <a:ext cx="1595967" cy="1231900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Родные языки: методическое, нормативное обеспечение и учебники, изменения ФГОС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72840" y="1879611"/>
            <a:ext cx="1682749" cy="817563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концепции дошкольного образования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11951" y="2212984"/>
            <a:ext cx="1384300" cy="450851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СОО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20172" y="1897074"/>
            <a:ext cx="1718733" cy="782637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введения ФГОС НОО и ООО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33971" y="1879603"/>
            <a:ext cx="1689100" cy="800100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управленческими кадрами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619756" y="3741739"/>
            <a:ext cx="1784351" cy="874712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организации, управления, содержания ВсОШ</a:t>
            </a:r>
          </a:p>
        </p:txBody>
      </p:sp>
      <p:pic>
        <p:nvPicPr>
          <p:cNvPr id="206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1570567" y="2694000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3556002" y="2694000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5403851" y="2698767"/>
            <a:ext cx="2159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7336367" y="2684473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9133419" y="2698767"/>
            <a:ext cx="2159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26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09408" y="171772"/>
            <a:ext cx="100792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ДЕЙСТВИЙ ПО ВВЕДЕНИЮ ОБНОВЛЕННЫХ ФГОС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И ОСНОВНОГО ОБЩЕГО ОБРАЗОВАНИЯ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566498"/>
              </p:ext>
            </p:extLst>
          </p:nvPr>
        </p:nvGraphicFramePr>
        <p:xfrm>
          <a:off x="2682191" y="1234891"/>
          <a:ext cx="9196543" cy="3272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6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5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5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5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13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84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05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72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2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2022/2023 уч.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/202</a:t>
                      </a: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уч.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2024/2025 уч.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3482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 введение ФГОС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ФГОС по мере готовности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6182612" y="3856982"/>
            <a:ext cx="1156741" cy="513592"/>
            <a:chOff x="5675396" y="6236814"/>
            <a:chExt cx="984576" cy="27837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193979" y="6388654"/>
              <a:ext cx="465993" cy="12653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ru-RU" dirty="0">
                <a:solidFill>
                  <a:srgbClr val="660033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75396" y="6236814"/>
              <a:ext cx="430212" cy="1143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ru-RU" dirty="0">
                <a:solidFill>
                  <a:srgbClr val="660033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1766" y="4797898"/>
            <a:ext cx="2924004" cy="369328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41"/>
            <a:r>
              <a:rPr lang="ru-RU" sz="1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Первоочередные меры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62014" y="4797896"/>
            <a:ext cx="2866855" cy="369328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ctr" defTabSz="914241"/>
            <a:r>
              <a:rPr lang="ru-RU" sz="1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исполнения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7776" y="5262476"/>
            <a:ext cx="6200605" cy="307773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285750" indent="-285750" defTabSz="914241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Информационно-разъяснительная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родителями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7616" y="5617545"/>
            <a:ext cx="6200605" cy="523216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285750" indent="-285750" defTabSz="914241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порядке перехода на обновленные ФГОС</a:t>
            </a:r>
          </a:p>
          <a:p>
            <a:pPr defTabSz="914241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начального общего и основного общего образования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888" y="6090974"/>
            <a:ext cx="6200605" cy="523216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285750" indent="-285750" defTabSz="914241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качества условий организации образовательного процесса в соответствие с требованиями обновленных ФГОС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37784" y="5274470"/>
            <a:ext cx="2009909" cy="400105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41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20.03.2022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56147" y="5630675"/>
            <a:ext cx="1503583" cy="400105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41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01.04.2022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74621" y="6132987"/>
            <a:ext cx="1936227" cy="400105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41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31.08.2022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9128560" y="5430241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9128560" y="5789583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149381" y="6267520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r="16492"/>
          <a:stretch/>
        </p:blipFill>
        <p:spPr bwMode="auto">
          <a:xfrm>
            <a:off x="1573" y="0"/>
            <a:ext cx="22078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6" y="140230"/>
            <a:ext cx="728135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899" y="1083935"/>
            <a:ext cx="23459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поручений Президента Российской Федерации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26 февраля 2019 г.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Пр-294,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2,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 «а», часть 16</a:t>
            </a:r>
          </a:p>
        </p:txBody>
      </p:sp>
    </p:spTree>
    <p:extLst>
      <p:ext uri="{BB962C8B-B14F-4D97-AF65-F5344CB8AC3E}">
        <p14:creationId xmlns:p14="http://schemas.microsoft.com/office/powerpoint/2010/main" val="51825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ФГОС — это фундамент образовательного процесса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Основная задача ФГОС- создание единого образовательного пространства по всей России.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ФГОС начального общего образования  (1-4 классы),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ФГОС основного общего образования (5-9 классы),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ФГОС среднего общего образования (10-11 классы),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ФГОС образования обучающихся с ограниченными возможностями здоровья (ОВЗ).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4187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ФГОС.  Три поколения стандартов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2580" y="769620"/>
            <a:ext cx="10347960" cy="5821680"/>
          </a:xfrm>
        </p:spPr>
        <p:txBody>
          <a:bodyPr>
            <a:noAutofit/>
          </a:bodyPr>
          <a:lstStyle/>
          <a:p>
            <a:pPr algn="just"/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Первое поколение ФГОС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Были приняты в 2004 году и назывались государственными образовательными стандартами. Основной целью Стандарта 2004 года был не личностный, а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предметный результат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ввиду чего Стандарт быстро устарел. Во главу ставился набор информации, обязательной для изучения. Подробно описывалось содержание образование: темы, дидактические единицы. </a:t>
            </a:r>
          </a:p>
          <a:p>
            <a:pPr algn="just"/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Второе поколение образовательных стандартов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разрабатывались с 2009 по 2012 год. Акцент в них сделан на 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универсальных учебных умений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то есть способности самостоятельно добывать информацию с использованием технологий и коммуникации с людьми. Фокус сместили на личность ребёнка. Много внимания уделено проектной и внеурочной деятельности. Предполагается, что обучающиеся по федеральным государственным стандартам второго поколения должны любить Родину, уважать закон, быть толерантными и стремиться к здоровому образу жизни. </a:t>
            </a:r>
          </a:p>
          <a:p>
            <a:pPr algn="just"/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Третье поколение ФГОС .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на новые образовательные стандарты третьего поколения будет осуществлён в сентябре 2022 года. Обсуждение новых ФГОС началось весной 2018 и с тех пор прорабатывается их внедрение.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Акцент на конкретизацию требований к обучающимся.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91758"/>
            <a:ext cx="9997440" cy="65500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Цели ФГОС НОО и ООО третьего поколения закрепляют: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6860" y="739140"/>
            <a:ext cx="10219944" cy="5989320"/>
          </a:xfrm>
        </p:spPr>
        <p:txBody>
          <a:bodyPr>
            <a:normAutofit fontScale="55000" lnSpcReduction="20000"/>
          </a:bodyPr>
          <a:lstStyle/>
          <a:p>
            <a:pPr lvl="0" fontAlgn="base"/>
            <a:r>
              <a:rPr lang="ru-RU" b="1" dirty="0" smtClean="0">
                <a:solidFill>
                  <a:srgbClr val="1B3281"/>
                </a:solidFill>
              </a:rPr>
              <a:t>Преемственность образовательных программ </a:t>
            </a:r>
            <a:r>
              <a:rPr lang="ru-RU" dirty="0" smtClean="0">
                <a:solidFill>
                  <a:srgbClr val="1B3281"/>
                </a:solidFill>
              </a:rPr>
              <a:t>разных уровней образования </a:t>
            </a:r>
          </a:p>
          <a:p>
            <a:pPr lvl="0" fontAlgn="base"/>
            <a:r>
              <a:rPr lang="en-US" b="1" dirty="0" err="1" smtClean="0">
                <a:solidFill>
                  <a:srgbClr val="1B3281"/>
                </a:solidFill>
              </a:rPr>
              <a:t>Вариативность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содержания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dirty="0" err="1" smtClean="0">
                <a:solidFill>
                  <a:srgbClr val="1B3281"/>
                </a:solidFill>
              </a:rPr>
              <a:t>образовательных</a:t>
            </a:r>
            <a:r>
              <a:rPr lang="en-US" dirty="0" smtClean="0">
                <a:solidFill>
                  <a:srgbClr val="1B3281"/>
                </a:solidFill>
              </a:rPr>
              <a:t> </a:t>
            </a:r>
            <a:r>
              <a:rPr lang="en-US" dirty="0" err="1" smtClean="0">
                <a:solidFill>
                  <a:srgbClr val="1B3281"/>
                </a:solidFill>
              </a:rPr>
              <a:t>программ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ru-RU" b="1" dirty="0" smtClean="0">
                <a:solidFill>
                  <a:srgbClr val="1B3281"/>
                </a:solidFill>
              </a:rPr>
              <a:t>Государственные гарантии </a:t>
            </a:r>
            <a:r>
              <a:rPr lang="ru-RU" dirty="0" smtClean="0">
                <a:solidFill>
                  <a:srgbClr val="1B3281"/>
                </a:solidFill>
              </a:rPr>
              <a:t>получения </a:t>
            </a:r>
            <a:r>
              <a:rPr lang="ru-RU" b="1" dirty="0" smtClean="0">
                <a:solidFill>
                  <a:srgbClr val="1B3281"/>
                </a:solidFill>
              </a:rPr>
              <a:t>доступного качественного образования </a:t>
            </a:r>
            <a:r>
              <a:rPr lang="ru-RU" dirty="0" smtClean="0">
                <a:solidFill>
                  <a:srgbClr val="1B3281"/>
                </a:solidFill>
              </a:rPr>
              <a:t>на основе единства обязательных требований к условиям и результатам</a:t>
            </a:r>
          </a:p>
          <a:p>
            <a:pPr lvl="0" fontAlgn="base"/>
            <a:r>
              <a:rPr lang="en-US" dirty="0" err="1" smtClean="0">
                <a:solidFill>
                  <a:srgbClr val="1B3281"/>
                </a:solidFill>
              </a:rPr>
              <a:t>Формирование</a:t>
            </a:r>
            <a:r>
              <a:rPr lang="en-US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российской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гражданской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идентичности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ru-RU" dirty="0" smtClean="0">
                <a:solidFill>
                  <a:srgbClr val="1B3281"/>
                </a:solidFill>
              </a:rPr>
              <a:t>Сохранение и </a:t>
            </a:r>
            <a:r>
              <a:rPr lang="ru-RU" b="1" dirty="0" smtClean="0">
                <a:solidFill>
                  <a:srgbClr val="1B3281"/>
                </a:solidFill>
              </a:rPr>
              <a:t>развитие культурного разнообразия и языкового наследия 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en-US" b="1" dirty="0" err="1" smtClean="0">
                <a:solidFill>
                  <a:srgbClr val="1B3281"/>
                </a:solidFill>
              </a:rPr>
              <a:t>Равные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возможности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dirty="0" err="1" smtClean="0">
                <a:solidFill>
                  <a:srgbClr val="1B3281"/>
                </a:solidFill>
              </a:rPr>
              <a:t>получения</a:t>
            </a:r>
            <a:r>
              <a:rPr lang="en-US" dirty="0" smtClean="0">
                <a:solidFill>
                  <a:srgbClr val="1B3281"/>
                </a:solidFill>
              </a:rPr>
              <a:t> </a:t>
            </a:r>
            <a:r>
              <a:rPr lang="en-US" dirty="0" err="1" smtClean="0">
                <a:solidFill>
                  <a:srgbClr val="1B3281"/>
                </a:solidFill>
              </a:rPr>
              <a:t>образования</a:t>
            </a:r>
            <a:r>
              <a:rPr lang="en-US" dirty="0" smtClean="0">
                <a:solidFill>
                  <a:srgbClr val="1B3281"/>
                </a:solidFill>
              </a:rPr>
              <a:t> 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en-US" dirty="0" err="1" smtClean="0">
                <a:solidFill>
                  <a:srgbClr val="1B3281"/>
                </a:solidFill>
              </a:rPr>
              <a:t>Формирование</a:t>
            </a:r>
            <a:r>
              <a:rPr lang="en-US" dirty="0" smtClean="0">
                <a:solidFill>
                  <a:srgbClr val="1B3281"/>
                </a:solidFill>
              </a:rPr>
              <a:t> </a:t>
            </a:r>
            <a:r>
              <a:rPr lang="en-US" dirty="0" err="1" smtClean="0">
                <a:solidFill>
                  <a:srgbClr val="1B3281"/>
                </a:solidFill>
              </a:rPr>
              <a:t>навыков</a:t>
            </a:r>
            <a:r>
              <a:rPr lang="en-US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здорового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образа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жизни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ru-RU" b="1" dirty="0" smtClean="0">
                <a:solidFill>
                  <a:srgbClr val="1B3281"/>
                </a:solidFill>
              </a:rPr>
              <a:t>Освоение </a:t>
            </a:r>
            <a:r>
              <a:rPr lang="ru-RU" dirty="0" smtClean="0">
                <a:solidFill>
                  <a:srgbClr val="1B3281"/>
                </a:solidFill>
              </a:rPr>
              <a:t>всеми обучающимися </a:t>
            </a:r>
            <a:r>
              <a:rPr lang="ru-RU" b="1" dirty="0" smtClean="0">
                <a:solidFill>
                  <a:srgbClr val="1B3281"/>
                </a:solidFill>
              </a:rPr>
              <a:t>базовых навыков, компетенций </a:t>
            </a:r>
            <a:endParaRPr lang="ru-RU" dirty="0" smtClean="0">
              <a:solidFill>
                <a:srgbClr val="1B3281"/>
              </a:solidFill>
            </a:endParaRPr>
          </a:p>
          <a:p>
            <a:r>
              <a:rPr lang="en-US" dirty="0" smtClean="0">
                <a:solidFill>
                  <a:srgbClr val="1B3281"/>
                </a:solidFill>
              </a:rPr>
              <a:t>(</a:t>
            </a:r>
            <a:r>
              <a:rPr lang="en-US" dirty="0" err="1" smtClean="0">
                <a:solidFill>
                  <a:srgbClr val="1B3281"/>
                </a:solidFill>
              </a:rPr>
              <a:t>только</a:t>
            </a:r>
            <a:r>
              <a:rPr lang="en-US" dirty="0" smtClean="0">
                <a:solidFill>
                  <a:srgbClr val="1B3281"/>
                </a:solidFill>
              </a:rPr>
              <a:t> с </a:t>
            </a:r>
            <a:r>
              <a:rPr lang="en-US" dirty="0" err="1" smtClean="0">
                <a:solidFill>
                  <a:srgbClr val="1B3281"/>
                </a:solidFill>
              </a:rPr>
              <a:t>уровня</a:t>
            </a:r>
            <a:r>
              <a:rPr lang="en-US" dirty="0" smtClean="0">
                <a:solidFill>
                  <a:srgbClr val="1B3281"/>
                </a:solidFill>
              </a:rPr>
              <a:t> ООО)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ru-RU" b="1" dirty="0" smtClean="0">
                <a:solidFill>
                  <a:srgbClr val="1B3281"/>
                </a:solidFill>
              </a:rPr>
              <a:t>Уважение к личности обучающегося</a:t>
            </a:r>
            <a:r>
              <a:rPr lang="ru-RU" dirty="0" smtClean="0">
                <a:solidFill>
                  <a:srgbClr val="1B3281"/>
                </a:solidFill>
              </a:rPr>
              <a:t>, развитие в детской среде уважения к себе и другим (только с уровня ООО)</a:t>
            </a:r>
          </a:p>
          <a:p>
            <a:pPr lvl="0" fontAlgn="base"/>
            <a:r>
              <a:rPr lang="en-US" dirty="0" err="1" smtClean="0">
                <a:solidFill>
                  <a:srgbClr val="1B3281"/>
                </a:solidFill>
              </a:rPr>
              <a:t>Развитие</a:t>
            </a:r>
            <a:r>
              <a:rPr lang="en-US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государственно-общественного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r>
              <a:rPr lang="en-US" b="1" dirty="0" err="1" smtClean="0">
                <a:solidFill>
                  <a:srgbClr val="1B3281"/>
                </a:solidFill>
              </a:rPr>
              <a:t>управления</a:t>
            </a:r>
            <a:r>
              <a:rPr lang="en-US" b="1" dirty="0" smtClean="0">
                <a:solidFill>
                  <a:srgbClr val="1B3281"/>
                </a:solidFill>
              </a:rPr>
              <a:t> 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ru-RU" dirty="0" smtClean="0">
                <a:solidFill>
                  <a:srgbClr val="1B3281"/>
                </a:solidFill>
              </a:rPr>
              <a:t>Формирование </a:t>
            </a:r>
            <a:r>
              <a:rPr lang="ru-RU" b="1" dirty="0" smtClean="0">
                <a:solidFill>
                  <a:srgbClr val="1B3281"/>
                </a:solidFill>
              </a:rPr>
              <a:t>системных знаний о месте РФ в мире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ru-RU" dirty="0" smtClean="0">
                <a:solidFill>
                  <a:srgbClr val="1B3281"/>
                </a:solidFill>
              </a:rPr>
              <a:t>Развитие </a:t>
            </a:r>
            <a:r>
              <a:rPr lang="ru-RU" b="1" dirty="0" smtClean="0">
                <a:solidFill>
                  <a:srgbClr val="1B3281"/>
                </a:solidFill>
              </a:rPr>
              <a:t>представлений о высоком уровне научно-технологического развития страны 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ru-RU" b="1" dirty="0" smtClean="0">
                <a:solidFill>
                  <a:srgbClr val="1B3281"/>
                </a:solidFill>
              </a:rPr>
              <a:t>Индивидуальное развитие </a:t>
            </a:r>
            <a:r>
              <a:rPr lang="ru-RU" dirty="0" smtClean="0">
                <a:solidFill>
                  <a:srgbClr val="1B3281"/>
                </a:solidFill>
              </a:rPr>
              <a:t>обучающихся с учетом получения </a:t>
            </a:r>
            <a:r>
              <a:rPr lang="ru-RU" dirty="0" err="1" smtClean="0">
                <a:solidFill>
                  <a:srgbClr val="1B3281"/>
                </a:solidFill>
              </a:rPr>
              <a:t>предпрофессиональных</a:t>
            </a:r>
            <a:r>
              <a:rPr lang="ru-RU" dirty="0" smtClean="0">
                <a:solidFill>
                  <a:srgbClr val="1B3281"/>
                </a:solidFill>
              </a:rPr>
              <a:t> знаний</a:t>
            </a:r>
          </a:p>
          <a:p>
            <a:pPr lvl="0" fontAlgn="base"/>
            <a:r>
              <a:rPr lang="ru-RU" dirty="0" smtClean="0">
                <a:solidFill>
                  <a:srgbClr val="1B3281"/>
                </a:solidFill>
              </a:rPr>
              <a:t>Направленность на </a:t>
            </a:r>
            <a:r>
              <a:rPr lang="ru-RU" b="1" dirty="0" smtClean="0">
                <a:solidFill>
                  <a:srgbClr val="1B3281"/>
                </a:solidFill>
              </a:rPr>
              <a:t>коллективную работу, личностно значимую деятельность</a:t>
            </a:r>
            <a:endParaRPr lang="ru-RU" dirty="0" smtClean="0">
              <a:solidFill>
                <a:srgbClr val="1B3281"/>
              </a:solidFill>
            </a:endParaRPr>
          </a:p>
          <a:p>
            <a:pPr lvl="0" fontAlgn="base"/>
            <a:r>
              <a:rPr lang="ru-RU" b="1" dirty="0" smtClean="0">
                <a:solidFill>
                  <a:srgbClr val="1B3281"/>
                </a:solidFill>
              </a:rPr>
              <a:t>Специальные условия для обучающихся с ОВЗ </a:t>
            </a:r>
            <a:r>
              <a:rPr lang="ru-RU" dirty="0" smtClean="0">
                <a:solidFill>
                  <a:srgbClr val="1B3281"/>
                </a:solidFill>
              </a:rPr>
              <a:t>(ООО).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НОРМАТИВНАЯ БАЗА ФГОС третьего поколения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2120" y="1203961"/>
            <a:ext cx="10027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Приказ МИНПРОСВЕЩЕНИЯ России №286 от 31 мая 2021 года "Об утверждении федерального государственного образовательного стандарта начального общего образования«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Приказ МИНПРОСВЕЩЕНИЯ России №286 от 31 мая 2021 года "Об утверждении федерального государственного образовательного стандарта основного общего образования»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Письмо Министерства просвещения России от 15.02.2022 № ФЗ-113/03 «О направлении методических рекомендаций»;</a:t>
            </a: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Приказ Министерства образования Республики Тыва от 04.03.2022 №159-д «О введении обновленных ФГОС НОО и ООО в Республике Тыва»; </a:t>
            </a: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Приказ Министерства образования Республики Тыва от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22 марта 2022 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246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-д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«О мониторинге готовности к введению обновленных федеральных государственных стандартов начального общего и основного общего образования в Республике Тыва»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мониторинге готовности к введению обновленных федеральных государственных стандартов начального общего и основного общего образования в Республике Тыва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198438"/>
            <a:ext cx="999744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ГЛАВНЫЕ ОТЛИЧИЯ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4144" y="800100"/>
            <a:ext cx="9997440" cy="565404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Сегодняшние ФГОС содержат общие, размытые формулировки.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Главное отличие обновленных стандартов следующее</a:t>
            </a:r>
            <a:r>
              <a:rPr lang="ru-RU" dirty="0" smtClean="0">
                <a:solidFill>
                  <a:srgbClr val="002060"/>
                </a:solidFill>
              </a:rPr>
              <a:t>: весь учебный процесс описан очень подробно: 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 в документе максимально точно сформулированы требования к предметам всей школьной программы, 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	по каждому учебному предмету даны четкие требования к образовательным результатам, 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	конкретизировано, какой минимум знаний и умений должен освоить ученик. 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002060"/>
                </a:solidFill>
              </a:rPr>
              <a:t> упор сделан на применении знаний на практике.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4949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ПОЗИТИВНЫЕ МОМЕНТЫ: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4480" y="784860"/>
            <a:ext cx="10492740" cy="5402580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002060"/>
                </a:solidFill>
              </a:rPr>
              <a:t>повышается прозрачность системы образования; 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любой родитель сможет ознакомиться с документом и понимать, чему именно учат в школе их ребенка, а значит, повышается вероятность включения в процесс образования родителей; 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качество образования повысится за счет единства содержания;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 достижение личностных результатов , которые также детализированы и конкретизированы в обновленном документе , будет направлено на реализацию программы воспитания; 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определена система требований к тому, как должна реализовываться образовательная программа, что позволит создать равные возможности для того, чтобы ребята получили качественное образование.</a:t>
            </a:r>
            <a:endParaRPr lang="ru-RU" sz="2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3557</TotalTime>
  <Words>1990</Words>
  <Application>Microsoft Office PowerPoint</Application>
  <PresentationFormat>Произвольный</PresentationFormat>
  <Paragraphs>540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Презентация PowerPoint</vt:lpstr>
      <vt:lpstr>Презентация PowerPoint</vt:lpstr>
      <vt:lpstr>Презентация PowerPoint</vt:lpstr>
      <vt:lpstr>ФГОС — это фундамент образовательного процесса</vt:lpstr>
      <vt:lpstr>ФГОС.  Три поколения стандартов</vt:lpstr>
      <vt:lpstr>Цели ФГОС НОО и ООО третьего поколения закрепляют:</vt:lpstr>
      <vt:lpstr>НОРМАТИВНАЯ БАЗА ФГОС третьего поколения  </vt:lpstr>
      <vt:lpstr>ГЛАВНЫЕ ОТЛИЧИЯ </vt:lpstr>
      <vt:lpstr>ПОЗИТИВНЫЕ МОМЕНТЫ: </vt:lpstr>
      <vt:lpstr>Презентация PowerPoint</vt:lpstr>
      <vt:lpstr>Чтобы внедрить в работу новые ФГОС начального и основного общего образования необходимо:</vt:lpstr>
      <vt:lpstr>Подготовка педагогических работников ОО в внедрению ФГОС НОО и ФГОС ООО в Республике Тыва</vt:lpstr>
      <vt:lpstr>Презентация PowerPoint</vt:lpstr>
      <vt:lpstr>Прошли обучение на базе ТИРО и ПК</vt:lpstr>
      <vt:lpstr>Презентация PowerPoint</vt:lpstr>
      <vt:lpstr>Подготовка педагогических работников ОО в внедрению ФГОС НОО и ФГОС ООО</vt:lpstr>
      <vt:lpstr>Решение семинара-совещания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Суханова Ольга Николаевна</dc:creator>
  <cp:lastModifiedBy>Пользователь Windows</cp:lastModifiedBy>
  <cp:revision>223</cp:revision>
  <cp:lastPrinted>2022-03-28T04:27:07Z</cp:lastPrinted>
  <dcterms:created xsi:type="dcterms:W3CDTF">2021-10-20T18:23:36Z</dcterms:created>
  <dcterms:modified xsi:type="dcterms:W3CDTF">2022-03-28T10:22:34Z</dcterms:modified>
</cp:coreProperties>
</file>